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M</a:t>
            </a:r>
            <a:r>
              <a:rPr lang="ro-RO" sz="4000" dirty="0" smtClean="0">
                <a:solidFill>
                  <a:schemeClr val="bg1"/>
                </a:solidFill>
              </a:rPr>
              <a:t>ĂSURAREA INTENSITĂȚII CURENTULUI ELECTRIC CONTINUU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7854696" cy="5029200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ro-RO" b="1" dirty="0" smtClean="0">
                <a:solidFill>
                  <a:srgbClr val="FFFF00"/>
                </a:solidFill>
              </a:rPr>
              <a:t>	</a:t>
            </a:r>
            <a:r>
              <a:rPr lang="ro-RO" sz="3200" b="1" dirty="0" smtClean="0">
                <a:solidFill>
                  <a:srgbClr val="FFFF00"/>
                </a:solidFill>
              </a:rPr>
              <a:t>Definiție: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Intensitatea curentului electric reprezintă cantitatea de sarcină electrică transportată prin secțiunea transversală a unui conductor în unitatea de timp.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b="1" dirty="0" smtClean="0">
                <a:solidFill>
                  <a:srgbClr val="FFFF00"/>
                </a:solidFill>
              </a:rPr>
              <a:t>	Unitate </a:t>
            </a:r>
            <a:r>
              <a:rPr lang="ro-RO" sz="3200" b="1" dirty="0">
                <a:solidFill>
                  <a:srgbClr val="FFFF00"/>
                </a:solidFill>
              </a:rPr>
              <a:t>de măsură</a:t>
            </a:r>
            <a:r>
              <a:rPr lang="ro-RO" sz="3200" dirty="0">
                <a:solidFill>
                  <a:srgbClr val="FFFF00"/>
                </a:solidFill>
              </a:rPr>
              <a:t>: </a:t>
            </a:r>
            <a:endParaRPr lang="ro-RO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amper </a:t>
            </a:r>
            <a:r>
              <a:rPr lang="ro-RO" sz="3200" dirty="0">
                <a:solidFill>
                  <a:srgbClr val="FFFF00"/>
                </a:solidFill>
              </a:rPr>
              <a:t>(A)</a:t>
            </a:r>
            <a:endParaRPr lang="en-US" sz="32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b="1" dirty="0" smtClean="0">
                <a:solidFill>
                  <a:srgbClr val="FFFF00"/>
                </a:solidFill>
              </a:rPr>
              <a:t>	Aparat </a:t>
            </a:r>
            <a:r>
              <a:rPr lang="ro-RO" sz="3200" b="1" dirty="0">
                <a:solidFill>
                  <a:srgbClr val="FFFF00"/>
                </a:solidFill>
              </a:rPr>
              <a:t>de măsură</a:t>
            </a:r>
            <a:r>
              <a:rPr lang="ro-RO" sz="3200" dirty="0">
                <a:solidFill>
                  <a:srgbClr val="FFFF00"/>
                </a:solidFill>
              </a:rPr>
              <a:t>: </a:t>
            </a:r>
            <a:endParaRPr lang="ro-RO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ampermetru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50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"/>
            <a:ext cx="7851648" cy="1219200"/>
          </a:xfrm>
        </p:spPr>
        <p:txBody>
          <a:bodyPr>
            <a:normAutofit/>
          </a:bodyPr>
          <a:lstStyle/>
          <a:p>
            <a:pPr algn="ctr"/>
            <a:r>
              <a:rPr lang="ro-RO" sz="3600" dirty="0" smtClean="0">
                <a:solidFill>
                  <a:schemeClr val="bg1"/>
                </a:solidFill>
              </a:rPr>
              <a:t>MONTAREA AMPERMETRULUI ÎN CIRCUIT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854696" cy="51816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Fie </a:t>
            </a:r>
            <a:r>
              <a:rPr lang="ro-RO" sz="3200" dirty="0">
                <a:solidFill>
                  <a:srgbClr val="FFFF00"/>
                </a:solidFill>
              </a:rPr>
              <a:t>un circuit de curent continuu:</a:t>
            </a:r>
            <a:endParaRPr lang="en-US" sz="32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>
                <a:solidFill>
                  <a:srgbClr val="FFFF00"/>
                </a:solidFill>
              </a:rPr>
              <a:t>a. circuit fără ampermetru</a:t>
            </a:r>
            <a:endParaRPr lang="en-US" sz="32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endParaRPr lang="en-US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endParaRPr lang="en-US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r</a:t>
            </a:r>
            <a:r>
              <a:rPr lang="ro-RO" sz="3200" baseline="-25000" dirty="0" smtClean="0">
                <a:solidFill>
                  <a:srgbClr val="FFFF00"/>
                </a:solidFill>
              </a:rPr>
              <a:t>a</a:t>
            </a:r>
            <a:r>
              <a:rPr lang="ro-RO" sz="3200" dirty="0" smtClean="0">
                <a:solidFill>
                  <a:srgbClr val="FFFF00"/>
                </a:solidFill>
              </a:rPr>
              <a:t> </a:t>
            </a:r>
            <a:r>
              <a:rPr lang="ro-RO" sz="3200" dirty="0">
                <a:solidFill>
                  <a:srgbClr val="FFFF00"/>
                </a:solidFill>
              </a:rPr>
              <a:t>= rezistența 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ampermetrului</a:t>
            </a:r>
            <a:endParaRPr lang="en-US" sz="32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R </a:t>
            </a:r>
            <a:r>
              <a:rPr lang="ro-RO" sz="3200" dirty="0">
                <a:solidFill>
                  <a:srgbClr val="FFFF00"/>
                </a:solidFill>
              </a:rPr>
              <a:t>= rezistența 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circuitului</a:t>
            </a:r>
            <a:r>
              <a:rPr lang="ro-RO" sz="3200" dirty="0">
                <a:solidFill>
                  <a:srgbClr val="FFFF00"/>
                </a:solidFill>
              </a:rPr>
              <a:t> </a:t>
            </a:r>
            <a:endParaRPr lang="en-US" sz="3200" dirty="0">
              <a:solidFill>
                <a:srgbClr val="FFFF00"/>
              </a:solidFill>
            </a:endParaRPr>
          </a:p>
          <a:p>
            <a:pPr algn="l"/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Alice\Pictures\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95600"/>
            <a:ext cx="502920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81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152400"/>
            <a:ext cx="7851648" cy="152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7854696" cy="6248400"/>
          </a:xfrm>
        </p:spPr>
        <p:txBody>
          <a:bodyPr/>
          <a:lstStyle/>
          <a:p>
            <a:pPr algn="l"/>
            <a:r>
              <a:rPr lang="ro-RO" sz="3200" dirty="0">
                <a:solidFill>
                  <a:srgbClr val="FFFF00"/>
                </a:solidFill>
              </a:rPr>
              <a:t>b. circuit cu ampermetru montat corect, adică în serie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pic>
        <p:nvPicPr>
          <p:cNvPr id="2050" name="Picture 2" descr="C:\Users\Alice\Pictures\I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7010400" cy="455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43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152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7854696" cy="6248400"/>
          </a:xfrm>
        </p:spPr>
        <p:txBody>
          <a:bodyPr/>
          <a:lstStyle/>
          <a:p>
            <a:pPr algn="l"/>
            <a:r>
              <a:rPr lang="ro-RO" sz="3200" dirty="0">
                <a:solidFill>
                  <a:srgbClr val="FFFF00"/>
                </a:solidFill>
              </a:rPr>
              <a:t>c. circuit cu ampermetru montat greșit, adică în paralel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pic>
        <p:nvPicPr>
          <p:cNvPr id="3074" name="Picture 2" descr="C:\Users\Alice\Pictures\I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307" y="1905000"/>
            <a:ext cx="607695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7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152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7854696" cy="6553200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	</a:t>
            </a:r>
            <a:r>
              <a:rPr lang="ro-RO" sz="3500" dirty="0" smtClean="0">
                <a:solidFill>
                  <a:schemeClr val="bg1"/>
                </a:solidFill>
              </a:rPr>
              <a:t>Observații:</a:t>
            </a:r>
          </a:p>
          <a:p>
            <a:pPr algn="l">
              <a:spcBef>
                <a:spcPts val="0"/>
              </a:spcBef>
            </a:pPr>
            <a:endParaRPr lang="ro-RO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500" dirty="0" smtClean="0">
                <a:solidFill>
                  <a:srgbClr val="FFFF00"/>
                </a:solidFill>
              </a:rPr>
              <a:t>1. Ampermetrul </a:t>
            </a:r>
            <a:r>
              <a:rPr lang="ro-RO" sz="3500" dirty="0" smtClean="0">
                <a:solidFill>
                  <a:srgbClr val="FFFF00"/>
                </a:solidFill>
              </a:rPr>
              <a:t>se montează în serie în circuit</a:t>
            </a:r>
            <a:r>
              <a:rPr lang="ro-RO" sz="3500" dirty="0" smtClean="0">
                <a:solidFill>
                  <a:srgbClr val="FFFF00"/>
                </a:solidFill>
              </a:rPr>
              <a:t>.</a:t>
            </a:r>
            <a:endParaRPr lang="en-US" sz="35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endParaRPr lang="en-US" sz="32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500" dirty="0">
                <a:solidFill>
                  <a:srgbClr val="FFFF00"/>
                </a:solidFill>
              </a:rPr>
              <a:t>2</a:t>
            </a:r>
            <a:r>
              <a:rPr lang="ro-RO" sz="3500" dirty="0" smtClean="0">
                <a:solidFill>
                  <a:srgbClr val="FFFF00"/>
                </a:solidFill>
              </a:rPr>
              <a:t>. </a:t>
            </a:r>
            <a:r>
              <a:rPr lang="ro-RO" sz="3500" dirty="0">
                <a:solidFill>
                  <a:srgbClr val="FFFF00"/>
                </a:solidFill>
              </a:rPr>
              <a:t>Pentru ca funcționarea unui circuit să nu se modifice când se montează un ampermetru, trebuie ca rezistența ampermetrului să fie mică, mult mai mică decât rezistența </a:t>
            </a:r>
            <a:r>
              <a:rPr lang="ro-RO" sz="3500" dirty="0" smtClean="0">
                <a:solidFill>
                  <a:srgbClr val="FFFF00"/>
                </a:solidFill>
              </a:rPr>
              <a:t>circuitului:</a:t>
            </a:r>
            <a:endParaRPr lang="en-US" sz="3500" dirty="0">
              <a:solidFill>
                <a:srgbClr val="FFFF00"/>
              </a:solidFill>
            </a:endParaRPr>
          </a:p>
          <a:p>
            <a:pPr algn="ctr">
              <a:spcBef>
                <a:spcPts val="0"/>
              </a:spcBef>
            </a:pPr>
            <a:r>
              <a:rPr lang="ro-RO" sz="3500" dirty="0">
                <a:solidFill>
                  <a:srgbClr val="FFFF00"/>
                </a:solidFill>
              </a:rPr>
              <a:t>r</a:t>
            </a:r>
            <a:r>
              <a:rPr lang="ro-RO" sz="3500" baseline="-25000" dirty="0">
                <a:solidFill>
                  <a:srgbClr val="FFFF00"/>
                </a:solidFill>
              </a:rPr>
              <a:t>a</a:t>
            </a:r>
            <a:r>
              <a:rPr lang="ro-RO" sz="3500" dirty="0">
                <a:solidFill>
                  <a:srgbClr val="FFFF00"/>
                </a:solidFill>
              </a:rPr>
              <a:t> &lt;&lt; R</a:t>
            </a:r>
            <a:endParaRPr lang="en-US" sz="35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500" dirty="0" smtClean="0">
                <a:solidFill>
                  <a:srgbClr val="FFFF00"/>
                </a:solidFill>
              </a:rPr>
              <a:t>	</a:t>
            </a:r>
            <a:r>
              <a:rPr lang="ro-RO" sz="3500" dirty="0">
                <a:solidFill>
                  <a:srgbClr val="FFFF00"/>
                </a:solidFill>
              </a:rPr>
              <a:t> </a:t>
            </a:r>
            <a:endParaRPr lang="en-US" sz="35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500" dirty="0">
                <a:solidFill>
                  <a:srgbClr val="FFFF00"/>
                </a:solidFill>
              </a:rPr>
              <a:t>3</a:t>
            </a:r>
            <a:r>
              <a:rPr lang="ro-RO" sz="3500" dirty="0" smtClean="0">
                <a:solidFill>
                  <a:srgbClr val="FFFF00"/>
                </a:solidFill>
              </a:rPr>
              <a:t>. </a:t>
            </a:r>
            <a:r>
              <a:rPr lang="ro-RO" sz="3500" dirty="0">
                <a:solidFill>
                  <a:srgbClr val="FFFF00"/>
                </a:solidFill>
              </a:rPr>
              <a:t>Dacă un ampermetru se montează greșit, adică în paralel, din cauza rezistenței mici a acestuia, curentul prin el crește foarte mult și ampermetrul se deteriorează.</a:t>
            </a:r>
            <a:endParaRPr lang="en-US" sz="35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0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52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MĂSURAREA INTENSITĂȚII CURENTULUI ELECTRIC CONTINUU</vt:lpstr>
      <vt:lpstr>MONTAREA AMPERMETRULUI ÎN CIRCUIT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MĂSURAREA INTENSITĂȚII CURENTULUI ELECTRIC CONTINUU</dc:title>
  <dc:creator>Alice</dc:creator>
  <cp:lastModifiedBy>Alice</cp:lastModifiedBy>
  <cp:revision>5</cp:revision>
  <dcterms:created xsi:type="dcterms:W3CDTF">2006-08-16T00:00:00Z</dcterms:created>
  <dcterms:modified xsi:type="dcterms:W3CDTF">2020-07-27T08:42:55Z</dcterms:modified>
</cp:coreProperties>
</file>